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33" r:id="rId3"/>
    <p:sldId id="347" r:id="rId4"/>
    <p:sldId id="353" r:id="rId5"/>
    <p:sldId id="354" r:id="rId6"/>
    <p:sldId id="355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47A"/>
    <a:srgbClr val="003399"/>
    <a:srgbClr val="FECEE9"/>
    <a:srgbClr val="E8E8E8"/>
    <a:srgbClr val="EAFDD7"/>
    <a:srgbClr val="FFFFCC"/>
    <a:srgbClr val="D1FAA8"/>
    <a:srgbClr val="FFC000"/>
    <a:srgbClr val="F4FAD6"/>
    <a:srgbClr val="E8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9879" autoAdjust="0"/>
  </p:normalViewPr>
  <p:slideViewPr>
    <p:cSldViewPr>
      <p:cViewPr>
        <p:scale>
          <a:sx n="87" d="100"/>
          <a:sy n="87" d="100"/>
        </p:scale>
        <p:origin x="-1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ts val="1700"/>
              </a:lnSpc>
              <a:defRPr sz="1862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Охват</a:t>
            </a:r>
            <a:r>
              <a:rPr lang="ru-RU" sz="1600" b="0" baseline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дополнительными общеразвивающими программами</a:t>
            </a:r>
            <a:endParaRPr lang="ru-RU" sz="1600" b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layout>
        <c:manualLayout>
          <c:xMode val="edge"/>
          <c:yMode val="edge"/>
          <c:x val="0.24394434797286066"/>
          <c:y val="6.5129574672327981E-2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23254085350165"/>
          <c:y val="0.30965753559112796"/>
          <c:w val="0.78056446009488878"/>
          <c:h val="0.29162804190450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81.599999999999994</c:v>
                </c:pt>
                <c:pt idx="1">
                  <c:v>84.5</c:v>
                </c:pt>
                <c:pt idx="2">
                  <c:v>82.03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44224"/>
        <c:axId val="47125248"/>
      </c:barChart>
      <c:catAx>
        <c:axId val="446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ru-RU"/>
          </a:p>
        </c:txPr>
        <c:crossAx val="47125248"/>
        <c:crosses val="autoZero"/>
        <c:auto val="1"/>
        <c:lblAlgn val="ctr"/>
        <c:lblOffset val="100"/>
        <c:noMultiLvlLbl val="0"/>
      </c:catAx>
      <c:valAx>
        <c:axId val="47125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46442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018438998408766E-2"/>
          <c:y val="1.2064422114180731E-2"/>
          <c:w val="0.56234215160070966"/>
          <c:h val="0.6346494002937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детского технопарка "Кванториум"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304490730187978E-2"/>
                  <c:y val="1.578938207569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713143511131586E-2"/>
                  <c:y val="-5.2631273585648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2017/2018 учебный год</c:v>
                </c:pt>
                <c:pt idx="1">
                  <c:v>2018/2019 учебный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866</c:v>
                </c:pt>
                <c:pt idx="1">
                  <c:v>1193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 мероприятий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34939803206775E-2"/>
                  <c:y val="2.631563679282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426287022263171E-2"/>
                  <c:y val="7.31870774294600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2017/2018 учебный год</c:v>
                </c:pt>
                <c:pt idx="1">
                  <c:v>2018/2019 учебный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926</c:v>
                </c:pt>
                <c:pt idx="1">
                  <c:v>3315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6448"/>
        <c:axId val="7497984"/>
      </c:barChart>
      <c:catAx>
        <c:axId val="749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497984"/>
        <c:crosses val="autoZero"/>
        <c:auto val="1"/>
        <c:lblAlgn val="ctr"/>
        <c:lblOffset val="100"/>
        <c:noMultiLvlLbl val="0"/>
      </c:catAx>
      <c:valAx>
        <c:axId val="749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9644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1802005673334137"/>
          <c:y val="0.10367233409519684"/>
          <c:w val="0.33859516662613992"/>
          <c:h val="0.866166610619351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C95E-6906-48FF-8CB5-E11463D274E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2083-CCFF-46E2-81E4-53AC7627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8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65864-275D-47E4-95DC-702037B74C1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4BE4-341C-40EF-B885-43E64EE91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2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8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B2D-48B4-4D7F-939C-F99DC3882F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1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B2D-48B4-4D7F-939C-F99DC3882F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6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11" Type="http://schemas.openxmlformats.org/officeDocument/2006/relationships/image" Target="../media/image19.jpeg"/><Relationship Id="rId5" Type="http://schemas.openxmlformats.org/officeDocument/2006/relationships/chart" Target="../charts/chart1.xml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ои документы\презентации\2014\Новый рисунок 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3330"/>
            <a:ext cx="8715436" cy="500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5628769"/>
            <a:ext cx="1835696" cy="12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06" y="0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ЗАСЕДАНИЕ ДИСКУССИОННОЙ ПЛОЩАДКИ</a:t>
            </a: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00760" y="1357298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entury Gothic" pitchFamily="34" charset="0"/>
              </a:rPr>
              <a:t>24.04.2019 г. Мурманск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713377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 приоритетных направлениях развития системы профориентации школьников в Мурманской области</a:t>
            </a:r>
            <a:endParaRPr lang="ru-RU" sz="3200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4171" y="572802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Century Gothic" panose="020B0502020202020204" pitchFamily="34" charset="0"/>
              </a:rPr>
              <a:t>Министр образования и науки</a:t>
            </a:r>
          </a:p>
          <a:p>
            <a:pPr eaLnBrk="1" hangingPunct="1"/>
            <a:r>
              <a:rPr lang="ru-RU" sz="1400" dirty="0">
                <a:latin typeface="Century Gothic" panose="020B0502020202020204" pitchFamily="34" charset="0"/>
              </a:rPr>
              <a:t>Мурманской области</a:t>
            </a:r>
          </a:p>
          <a:p>
            <a:pPr eaLnBrk="1" hangingPunct="1"/>
            <a:endParaRPr lang="ru-RU" sz="1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ru-RU" sz="1400" dirty="0">
                <a:latin typeface="Century Gothic" panose="020B0502020202020204" pitchFamily="34" charset="0"/>
              </a:rPr>
              <a:t>Ковшира Ирина Александровна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31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44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0" y="4977827"/>
            <a:ext cx="9132318" cy="1880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0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Комплекс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мер по развитию системы профессиональной ориентации и общественно полезной деятельности обучающихся образовательных организаций Мурманской области на 2017-2020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годы: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развитие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материально-технической и инфраструктурной базы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профориентационной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взаимодействие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реального сектора экономики и образовательных организаций;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информационное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сопровождение системы профессиональной ориентации и общественно полезной деятельности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0764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12"/>
          <p:cNvSpPr/>
          <p:nvPr/>
        </p:nvSpPr>
        <p:spPr>
          <a:xfrm>
            <a:off x="0" y="34040"/>
            <a:ext cx="8044927" cy="6327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ПРОФИЛЬНОЕ ОБУЧЕНИЕ И ПРОФОРИЕНТАЦИОННАЯ РАБОТА – ОСНОВНЫЕ ИНСТРУМЕНТЫ ПРОФЕССИОНАЛЬНОГО САМООПРЕДЕЛЕНИЯ УЧАЩИХСЯ</a:t>
            </a:r>
            <a:endParaRPr lang="ru-RU" b="1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5979" y="1528264"/>
            <a:ext cx="1531379" cy="766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«ФосАгро-классы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804800" y="1528263"/>
            <a:ext cx="1531379" cy="766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«Атом-классы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484667" y="1528262"/>
            <a:ext cx="1861146" cy="766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«Логистический класс» 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Мурманского торгового порта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279238" y="1545225"/>
            <a:ext cx="1531379" cy="766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«Роснефть-классы»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546835" y="1528262"/>
            <a:ext cx="1531380" cy="766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Еврохим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-классы»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http://mbou-1.ucoz.ru/glavnaya/2014-2015/10-09-2014/s_mariej_rabotaet_administrativnyj_ot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49" y="2398494"/>
            <a:ext cx="1653781" cy="12403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us-shipping.com/upload/news/rtf/262_gimnazi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31" y="2377034"/>
            <a:ext cx="1793479" cy="12505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olanews.ru/site-specific/iskkra/upload/news/2414-article-wide-preview.jpg?0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52" y="2377033"/>
            <a:ext cx="1650946" cy="1238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2"/>
          <p:cNvSpPr/>
          <p:nvPr/>
        </p:nvSpPr>
        <p:spPr>
          <a:xfrm>
            <a:off x="75978" y="829564"/>
            <a:ext cx="8960517" cy="6986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Профильные классы с профориентацией на специальности, востребованные на градообразующих предприятиях </a:t>
            </a:r>
            <a:endParaRPr lang="ru-RU" sz="1600" b="1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Рисунок 69" descr="C:\Users\DD86~1\AppData\Local\Temp\_DSC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93" y="2381842"/>
            <a:ext cx="1721574" cy="12382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" y="2377033"/>
            <a:ext cx="1686245" cy="12641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4" y="5100230"/>
            <a:ext cx="9334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49489" y="5100230"/>
            <a:ext cx="6264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latin typeface="+mn-lt"/>
              </a:rPr>
              <a:t>ГОБОУ МО КК   «Североморский  кадетский корпус» </a:t>
            </a:r>
          </a:p>
        </p:txBody>
      </p:sp>
      <p:pic>
        <p:nvPicPr>
          <p:cNvPr id="27" name="Picture 4" descr="https://yt3.ggpht.com/-5gPcdojdRjU/AAAAAAAAAAI/AAAAAAAAAAA/AyQoALMDlpI/s800-c-k-no-mo-rj-c0xffffff/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4" y="3996917"/>
            <a:ext cx="8302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14564" y="4023905"/>
            <a:ext cx="21050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1" dirty="0">
                <a:latin typeface="+mn-lt"/>
              </a:rPr>
              <a:t>МБОУ г. Мурманска </a:t>
            </a:r>
          </a:p>
          <a:p>
            <a:pPr algn="just">
              <a:defRPr/>
            </a:pPr>
            <a:r>
              <a:rPr lang="ru-RU" sz="1600" b="1" i="1" dirty="0">
                <a:latin typeface="+mn-lt"/>
              </a:rPr>
              <a:t>«Кадетская школа </a:t>
            </a:r>
          </a:p>
          <a:p>
            <a:pPr algn="just">
              <a:defRPr/>
            </a:pPr>
            <a:r>
              <a:rPr lang="ru-RU" sz="1600" b="1" i="1" dirty="0">
                <a:latin typeface="+mn-lt"/>
              </a:rPr>
              <a:t>города Мурманска»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19589" y="4023905"/>
            <a:ext cx="4179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</a:rPr>
              <a:t>116 кадетских классов МВД, МЧС, </a:t>
            </a:r>
            <a:r>
              <a:rPr lang="ru-RU" sz="1600" b="1" dirty="0" smtClean="0">
                <a:latin typeface="+mn-lt"/>
              </a:rPr>
              <a:t>таможни, </a:t>
            </a:r>
          </a:p>
          <a:p>
            <a:pPr>
              <a:defRPr/>
            </a:pPr>
            <a:r>
              <a:rPr lang="ru-RU" sz="1600" b="1" dirty="0" smtClean="0">
                <a:latin typeface="+mn-lt"/>
              </a:rPr>
              <a:t>Следственного </a:t>
            </a:r>
            <a:r>
              <a:rPr lang="ru-RU" sz="1600" b="1" dirty="0">
                <a:latin typeface="+mn-lt"/>
              </a:rPr>
              <a:t>комитета, морской авиации</a:t>
            </a:r>
          </a:p>
          <a:p>
            <a:pPr>
              <a:defRPr/>
            </a:pPr>
            <a:r>
              <a:rPr lang="ru-RU" sz="1600" b="1" dirty="0">
                <a:latin typeface="+mn-lt"/>
              </a:rPr>
              <a:t>в 5 муниципальных образованиях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014" y="5392330"/>
            <a:ext cx="656272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3525">
              <a:defRPr/>
            </a:pPr>
            <a:r>
              <a:rPr lang="ru-RU" sz="1400" i="1" dirty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В Североморском кадетском корпусе обучается 183 кадета 5 - 11 классов. </a:t>
            </a:r>
          </a:p>
          <a:p>
            <a:pPr indent="263525">
              <a:defRPr/>
            </a:pPr>
            <a:r>
              <a:rPr lang="ru-RU" sz="1400" i="1" dirty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В том числе 26 кадет (14%) относятся к категории детей – сирот и детей, </a:t>
            </a:r>
          </a:p>
          <a:p>
            <a:pPr indent="263525">
              <a:defRPr/>
            </a:pPr>
            <a:r>
              <a:rPr lang="ru-RU" sz="1400" i="1" dirty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оставшихся без попечения родителей.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/>
          <a:srcRect r="7517"/>
          <a:stretch/>
        </p:blipFill>
        <p:spPr>
          <a:xfrm>
            <a:off x="7350428" y="3821338"/>
            <a:ext cx="1722382" cy="1077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t="5349" r="33217"/>
          <a:stretch/>
        </p:blipFill>
        <p:spPr>
          <a:xfrm>
            <a:off x="7399158" y="5100230"/>
            <a:ext cx="1627446" cy="1434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0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http://xn--51-6kctoc7afailc3aw1bzk.xn--p1ai/wp-content/uploads/2017/10/zagruzhe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3644"/>
            <a:ext cx="2710854" cy="19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xn--51-6kctoc7afailc3aw1bzk.xn--p1ai/wp-content/uploads/2017/10/AwJ0boI9RbY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80" y="4670393"/>
            <a:ext cx="1402002" cy="14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le 12"/>
          <p:cNvSpPr/>
          <p:nvPr/>
        </p:nvSpPr>
        <p:spPr>
          <a:xfrm>
            <a:off x="50732" y="5085"/>
            <a:ext cx="8001069" cy="6986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ДОПОЛНИТЕЛЬНОГО ОБРАЗОВАНИЯ – 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ИНСТРУМЕНТ РАЗВИТИЯ ПОТЕНЦИАЛА ОБУЧАЮЩИХСЯ </a:t>
            </a:r>
            <a:endParaRPr lang="ru-RU" sz="2000" b="1" dirty="0">
              <a:solidFill>
                <a:srgbClr val="EB21CE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58420478"/>
              </p:ext>
            </p:extLst>
          </p:nvPr>
        </p:nvGraphicFramePr>
        <p:xfrm>
          <a:off x="6015847" y="532961"/>
          <a:ext cx="3128152" cy="286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0732" y="708002"/>
            <a:ext cx="3429236" cy="746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  <a:spcBef>
                <a:spcPct val="0"/>
              </a:spcBef>
            </a:pPr>
            <a:r>
              <a:rPr lang="ru-RU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Количество организаций </a:t>
            </a:r>
          </a:p>
          <a:p>
            <a:pPr algn="ctr">
              <a:lnSpc>
                <a:spcPts val="1700"/>
              </a:lnSpc>
              <a:spcBef>
                <a:spcPct val="0"/>
              </a:spcBef>
            </a:pPr>
            <a:r>
              <a:rPr lang="ru-RU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дополнительного образования (сферы образования и культуры) </a:t>
            </a:r>
            <a:endParaRPr lang="ru-RU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84713" y="703784"/>
            <a:ext cx="2547527" cy="964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  <a:spcBef>
                <a:spcPct val="0"/>
              </a:spcBef>
            </a:pPr>
            <a:r>
              <a:rPr lang="ru-RU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Число обучающихся, охваченных </a:t>
            </a:r>
          </a:p>
          <a:p>
            <a:pPr algn="ctr">
              <a:lnSpc>
                <a:spcPts val="1700"/>
              </a:lnSpc>
              <a:spcBef>
                <a:spcPct val="0"/>
              </a:spcBef>
            </a:pPr>
            <a:r>
              <a:rPr lang="ru-RU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д</a:t>
            </a:r>
            <a:r>
              <a:rPr lang="ru-RU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ополнительным  образованием  </a:t>
            </a:r>
            <a:endParaRPr lang="ru-RU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7086" y="769301"/>
            <a:ext cx="569387" cy="311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lvl="0" algn="ctr">
              <a:lnSpc>
                <a:spcPts val="1700"/>
              </a:lnSpc>
              <a:spcBef>
                <a:spcPct val="0"/>
              </a:spcBef>
            </a:pP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112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8842" y="1668151"/>
            <a:ext cx="16992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93,2 </a:t>
            </a:r>
            <a:r>
              <a:rPr lang="ru-RU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тыс.чел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732" y="1572659"/>
            <a:ext cx="3429236" cy="528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  <a:spcBef>
                <a:spcPct val="0"/>
              </a:spcBef>
            </a:pPr>
            <a:r>
              <a:rPr lang="ru-RU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Количество кружков и секций в образовательных организациях </a:t>
            </a:r>
            <a:endParaRPr lang="ru-RU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87086" y="1655023"/>
            <a:ext cx="697627" cy="311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lvl="0" algn="ctr">
              <a:lnSpc>
                <a:spcPts val="1700"/>
              </a:lnSpc>
              <a:spcBef>
                <a:spcPct val="0"/>
              </a:spcBef>
            </a:pP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2326</a:t>
            </a:r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947207667"/>
              </p:ext>
            </p:extLst>
          </p:nvPr>
        </p:nvGraphicFramePr>
        <p:xfrm>
          <a:off x="2721944" y="2204864"/>
          <a:ext cx="3773795" cy="210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50732" y="4485727"/>
            <a:ext cx="646548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Координация более 30 федеральных и региональных проектов</a:t>
            </a:r>
          </a:p>
        </p:txBody>
      </p:sp>
      <p:pic>
        <p:nvPicPr>
          <p:cNvPr id="40" name="Picture 6" descr="http://kvantorium51.org/wp-content/uploads/2017/10/news-20171009-1740-1-min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" y="2204864"/>
            <a:ext cx="2964095" cy="19760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45" y="4778971"/>
            <a:ext cx="1346704" cy="11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"/>
          <p:cNvSpPr>
            <a:spLocks noChangeArrowheads="1"/>
          </p:cNvSpPr>
          <p:nvPr/>
        </p:nvSpPr>
        <p:spPr bwMode="auto">
          <a:xfrm>
            <a:off x="6308607" y="5999193"/>
            <a:ext cx="27209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+mn-lt"/>
                <a:ea typeface="Arial Unicode MS" pitchFamily="34" charset="-128"/>
                <a:cs typeface="Arial Unicode MS" pitchFamily="34" charset="-128"/>
              </a:rPr>
              <a:t>Организация образовательных мероприятий на базе ведущих </a:t>
            </a:r>
            <a:r>
              <a:rPr lang="ru-RU" altLang="ru-RU" sz="1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предприятий </a:t>
            </a:r>
            <a:r>
              <a:rPr lang="ru-RU" altLang="ru-RU" sz="1400" dirty="0">
                <a:latin typeface="+mn-lt"/>
                <a:ea typeface="Arial Unicode MS" pitchFamily="34" charset="-128"/>
                <a:cs typeface="Arial Unicode MS" pitchFamily="34" charset="-128"/>
              </a:rPr>
              <a:t>Мурманской области</a:t>
            </a: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37" y="4845182"/>
            <a:ext cx="2310361" cy="94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 descr="http://xn--51-6kctoc7afailc3aw1bzk.xn--p1ai/wp-content/uploads/2017/10/123-m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53" y="4845182"/>
            <a:ext cx="1138147" cy="11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2761587" y="5998668"/>
            <a:ext cx="345297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>
                <a:cs typeface="Arial" panose="020B0604020202020204" pitchFamily="34" charset="0"/>
              </a:rPr>
              <a:t>Сетевой </a:t>
            </a:r>
            <a:r>
              <a:rPr lang="ru-RU" sz="1400" dirty="0" err="1" smtClean="0">
                <a:cs typeface="Arial" panose="020B0604020202020204" pitchFamily="34" charset="0"/>
              </a:rPr>
              <a:t>профориентационный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проект </a:t>
            </a:r>
            <a:r>
              <a:rPr lang="ru-RU" sz="1400" dirty="0" smtClean="0">
                <a:cs typeface="Arial" panose="020B0604020202020204" pitchFamily="34" charset="0"/>
              </a:rPr>
              <a:t>«</a:t>
            </a:r>
            <a:r>
              <a:rPr lang="ru-RU" sz="1400" dirty="0">
                <a:cs typeface="Arial" panose="020B0604020202020204" pitchFamily="34" charset="0"/>
              </a:rPr>
              <a:t>Юные инженеры Арктики: от выбора образовательной программы к выбору жизненного пути» </a:t>
            </a:r>
          </a:p>
        </p:txBody>
      </p:sp>
      <p:pic>
        <p:nvPicPr>
          <p:cNvPr id="50" name="Picture 2" descr="ÐÐÐÐ, Ð£Ð§ÐÐ¡Ð¬, Ð ÐÐÐÐ¢ÐÐ Ð ÐÐ ÐÐ¢ÐÐÐ!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61" y="2646744"/>
            <a:ext cx="2043906" cy="14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22"/>
          <p:cNvSpPr>
            <a:spLocks noChangeArrowheads="1"/>
          </p:cNvSpPr>
          <p:nvPr/>
        </p:nvSpPr>
        <p:spPr bwMode="auto">
          <a:xfrm>
            <a:off x="6501005" y="4026306"/>
            <a:ext cx="26429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Региональный портал </a:t>
            </a:r>
            <a:endParaRPr lang="en-US" altLang="ru-RU" sz="1400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«Живи, учись и работай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 Арктике!»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0732" y="4165722"/>
            <a:ext cx="646548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b="1" dirty="0" smtClean="0"/>
              <a:t>Региональный центр профориентации</a:t>
            </a:r>
          </a:p>
        </p:txBody>
      </p:sp>
      <p:pic>
        <p:nvPicPr>
          <p:cNvPr id="5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0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ятиугольник 114"/>
          <p:cNvSpPr/>
          <p:nvPr/>
        </p:nvSpPr>
        <p:spPr>
          <a:xfrm>
            <a:off x="2411760" y="5704467"/>
            <a:ext cx="2456830" cy="106084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12"/>
          <p:cNvSpPr/>
          <p:nvPr/>
        </p:nvSpPr>
        <p:spPr>
          <a:xfrm>
            <a:off x="20818" y="5085"/>
            <a:ext cx="8030982" cy="6986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ПРИОРИТЕТНЫЕ НАПРАВЛЕНИЯ РАЗВИТИЯ СИСТЕМЫ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ПРОФОРИЕНТАЦИИ ШКОЛЬНИКОВ В МУРМАНСКОЙ ОБЛАСТИ</a:t>
            </a:r>
            <a:endParaRPr lang="ru-RU" sz="20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818" y="71318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Укрепление связей </a:t>
            </a:r>
            <a:r>
              <a:rPr lang="ru-RU" b="1" dirty="0"/>
              <a:t>образовательных организаций и реального сектора </a:t>
            </a:r>
            <a:r>
              <a:rPr lang="ru-RU" b="1" dirty="0" smtClean="0"/>
              <a:t>экономики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Развитие института </a:t>
            </a:r>
            <a:r>
              <a:rPr lang="ru-RU" b="1" dirty="0"/>
              <a:t>наставничества, </a:t>
            </a:r>
            <a:r>
              <a:rPr lang="ru-RU" b="1" dirty="0" err="1" smtClean="0"/>
              <a:t>тьюторства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Обеспечение возможности профессиональных </a:t>
            </a:r>
            <a:r>
              <a:rPr lang="ru-RU" b="1" dirty="0"/>
              <a:t>проб в рамках индивидуального образовательного </a:t>
            </a:r>
            <a:r>
              <a:rPr lang="ru-RU" b="1" dirty="0" smtClean="0"/>
              <a:t>маршрута </a:t>
            </a: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61163"/>
              </p:ext>
            </p:extLst>
          </p:nvPr>
        </p:nvGraphicFramePr>
        <p:xfrm>
          <a:off x="54017" y="2564904"/>
          <a:ext cx="9003298" cy="231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30"/>
                <a:gridCol w="4741383"/>
                <a:gridCol w="648072"/>
                <a:gridCol w="576064"/>
                <a:gridCol w="576064"/>
                <a:gridCol w="720080"/>
                <a:gridCol w="718612"/>
                <a:gridCol w="686693"/>
              </a:tblGrid>
              <a:tr h="252088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088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9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Arial Unicode MS"/>
                        </a:rPr>
                        <a:t>Число детей, охваченных деятельностью детских технопарков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Arial Unicode MS"/>
                        </a:rPr>
                        <a:t>«Кванториум»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Arial Unicode MS"/>
                        </a:rPr>
                        <a:t>, человек, нарастающим итогом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4508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5200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7700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10200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12700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15200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83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Arial Unicode MS"/>
                        </a:rPr>
                        <a:t>Число участников открытых онлайн-уроков «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ea typeface="Arial Unicode MS"/>
                        </a:rPr>
                        <a:t>Проектория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Arial Unicode MS"/>
                        </a:rPr>
                        <a:t>»,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Arial Unicode MS"/>
                        </a:rPr>
                        <a:t> направленных на раннюю профориентацию, тыс. человек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307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Arial Unicode MS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в рамках проекта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Arial Unicode MS"/>
                        </a:rPr>
                        <a:t>«Билет в будущее»,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Arial Unicode MS"/>
                        </a:rPr>
                        <a:t>нарастающим итогом, человек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3600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4400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5200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31227" y="1913511"/>
            <a:ext cx="9015678" cy="5073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Основные показатели регионального проекта Мурманской области 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Успех каждого ребёнка»</a:t>
            </a:r>
          </a:p>
          <a:p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86368" y="5870931"/>
            <a:ext cx="159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cap="all" dirty="0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с 1 </a:t>
            </a:r>
            <a:r>
              <a:rPr lang="ru-RU" altLang="ru-RU" sz="1600" b="1" cap="all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сентября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cap="all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2019 года</a:t>
            </a:r>
            <a:endParaRPr lang="ru-RU" altLang="ru-RU" sz="1600" b="1" cap="all" dirty="0">
              <a:solidFill>
                <a:prstClr val="black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149142" y="5085185"/>
            <a:ext cx="2262617" cy="1719526"/>
            <a:chOff x="242036" y="711166"/>
            <a:chExt cx="3172678" cy="2285032"/>
          </a:xfrm>
        </p:grpSpPr>
        <p:pic>
          <p:nvPicPr>
            <p:cNvPr id="90" name="Picture 18" descr="ÐÐ°ÑÑÐ¸Ð½ÐºÐ¸ Ð¿Ð¾ Ð·Ð°Ð¿ÑÐ¾ÑÑ Ð¼ÑÑÐ¼Ð°Ð½ÑÐºÐ°Ñ Ð¾Ð±Ð»Ð°ÑÑÑ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36" y="711166"/>
              <a:ext cx="3172678" cy="2285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Блок-схема: узел 90"/>
            <p:cNvSpPr/>
            <p:nvPr/>
          </p:nvSpPr>
          <p:spPr>
            <a:xfrm>
              <a:off x="1117200" y="2306714"/>
              <a:ext cx="154385" cy="155347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Блок-схема: узел 91"/>
            <p:cNvSpPr/>
            <p:nvPr/>
          </p:nvSpPr>
          <p:spPr>
            <a:xfrm>
              <a:off x="1164430" y="1842020"/>
              <a:ext cx="154784" cy="135719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Блок-схема: узел 92"/>
            <p:cNvSpPr/>
            <p:nvPr/>
          </p:nvSpPr>
          <p:spPr>
            <a:xfrm>
              <a:off x="1302540" y="1717264"/>
              <a:ext cx="152403" cy="141183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Блок-схема: узел 93"/>
            <p:cNvSpPr/>
            <p:nvPr/>
          </p:nvSpPr>
          <p:spPr>
            <a:xfrm>
              <a:off x="757234" y="2135196"/>
              <a:ext cx="152403" cy="146574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Блок-схема: узел 94"/>
            <p:cNvSpPr/>
            <p:nvPr/>
          </p:nvSpPr>
          <p:spPr>
            <a:xfrm>
              <a:off x="1750983" y="1776353"/>
              <a:ext cx="154784" cy="135719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узел 95"/>
            <p:cNvSpPr/>
            <p:nvPr/>
          </p:nvSpPr>
          <p:spPr>
            <a:xfrm>
              <a:off x="1194193" y="1300709"/>
              <a:ext cx="154784" cy="135719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Блок-схема: узел 96"/>
            <p:cNvSpPr/>
            <p:nvPr/>
          </p:nvSpPr>
          <p:spPr>
            <a:xfrm>
              <a:off x="1424835" y="2072764"/>
              <a:ext cx="154784" cy="135719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Блок-схема: узел 97"/>
            <p:cNvSpPr/>
            <p:nvPr/>
          </p:nvSpPr>
          <p:spPr>
            <a:xfrm>
              <a:off x="1271585" y="2204959"/>
              <a:ext cx="154784" cy="135719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Блок-схема: узел 98"/>
            <p:cNvSpPr/>
            <p:nvPr/>
          </p:nvSpPr>
          <p:spPr>
            <a:xfrm>
              <a:off x="1188833" y="1206369"/>
              <a:ext cx="154784" cy="135719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1302540" y="1225131"/>
              <a:ext cx="183357" cy="184045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845741" y="6197739"/>
            <a:ext cx="2211574" cy="502702"/>
            <a:chOff x="5523974" y="1284124"/>
            <a:chExt cx="3045041" cy="875219"/>
          </a:xfrm>
        </p:grpSpPr>
        <p:pic>
          <p:nvPicPr>
            <p:cNvPr id="102" name="Picture 39" descr="C:\Users\Sokolova\Desktop\Иконки\318-58835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974" y="1290998"/>
              <a:ext cx="715929" cy="715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6478277" y="1284124"/>
              <a:ext cx="2090738" cy="875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1600"/>
                </a:lnSpc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cs typeface="Arial" charset="0"/>
                </a:rPr>
                <a:t>217 </a:t>
              </a:r>
              <a:r>
                <a:rPr lang="ru-RU" sz="1600" dirty="0">
                  <a:cs typeface="Arial" charset="0"/>
                </a:rPr>
                <a:t>школьников</a:t>
              </a: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68589" y="6171244"/>
            <a:ext cx="1977150" cy="502702"/>
            <a:chOff x="2575480" y="1292429"/>
            <a:chExt cx="3206924" cy="875219"/>
          </a:xfrm>
        </p:grpSpPr>
        <p:pic>
          <p:nvPicPr>
            <p:cNvPr id="105" name="Picture 3" descr="C:\Users\Sokolova\Desktop\лого ключ 3.png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480" y="1333916"/>
              <a:ext cx="481733" cy="481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</p:pic>
        <p:sp>
          <p:nvSpPr>
            <p:cNvPr id="106" name="TextBox 105"/>
            <p:cNvSpPr txBox="1"/>
            <p:nvPr/>
          </p:nvSpPr>
          <p:spPr bwMode="auto">
            <a:xfrm>
              <a:off x="3182245" y="1292429"/>
              <a:ext cx="2600159" cy="875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1600"/>
                </a:lnSpc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cs typeface="Arial" charset="0"/>
                </a:rPr>
                <a:t>11 </a:t>
              </a:r>
              <a:r>
                <a:rPr lang="ru-RU" sz="1600" dirty="0" smtClean="0">
                  <a:cs typeface="Arial" charset="0"/>
                </a:rPr>
                <a:t>программ обучения</a:t>
              </a:r>
              <a:endParaRPr lang="ru-RU" sz="1600" dirty="0">
                <a:cs typeface="Arial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857037" y="5638065"/>
            <a:ext cx="2154875" cy="505523"/>
            <a:chOff x="5236188" y="632284"/>
            <a:chExt cx="3965112" cy="880133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6188" y="668287"/>
              <a:ext cx="1118986" cy="599142"/>
            </a:xfrm>
            <a:prstGeom prst="rect">
              <a:avLst/>
            </a:prstGeom>
          </p:spPr>
        </p:pic>
        <p:sp>
          <p:nvSpPr>
            <p:cNvPr id="109" name="Прямоугольник 108"/>
            <p:cNvSpPr/>
            <p:nvPr/>
          </p:nvSpPr>
          <p:spPr>
            <a:xfrm>
              <a:off x="6470961" y="632284"/>
              <a:ext cx="2730339" cy="880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cs typeface="Arial" charset="0"/>
                </a:rPr>
                <a:t>10 </a:t>
              </a:r>
              <a:r>
                <a:rPr lang="ru-RU" sz="1600" dirty="0">
                  <a:cs typeface="Arial" charset="0"/>
                </a:rPr>
                <a:t>населенных пунктов</a:t>
              </a: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868589" y="5700591"/>
            <a:ext cx="1890118" cy="338554"/>
            <a:chOff x="2108755" y="637947"/>
            <a:chExt cx="2687235" cy="589433"/>
          </a:xfrm>
        </p:grpSpPr>
        <p:pic>
          <p:nvPicPr>
            <p:cNvPr id="111" name="Picture 7" descr="C:\Users\Sokolova\Desktop\Иконки\index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755" y="644696"/>
              <a:ext cx="511400" cy="4891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</p:pic>
        <p:sp>
          <p:nvSpPr>
            <p:cNvPr id="112" name="TextBox 111"/>
            <p:cNvSpPr txBox="1"/>
            <p:nvPr/>
          </p:nvSpPr>
          <p:spPr bwMode="auto">
            <a:xfrm>
              <a:off x="2705251" y="637947"/>
              <a:ext cx="2090739" cy="589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cs typeface="Arial" charset="0"/>
                </a:rPr>
                <a:t>11 </a:t>
              </a:r>
              <a:r>
                <a:rPr lang="ru-RU" sz="1600" dirty="0" smtClean="0">
                  <a:cs typeface="Arial" charset="0"/>
                </a:rPr>
                <a:t>колледжей</a:t>
              </a:r>
              <a:endParaRPr lang="ru-RU" sz="1600" dirty="0">
                <a:cs typeface="Arial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411759" y="5053290"/>
            <a:ext cx="66944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Новая форма </a:t>
            </a:r>
            <a:r>
              <a:rPr lang="ru-RU" sz="1600" dirty="0" err="1"/>
              <a:t>профориентационной</a:t>
            </a:r>
            <a:r>
              <a:rPr lang="ru-RU" sz="1600" dirty="0"/>
              <a:t> работы </a:t>
            </a:r>
            <a:r>
              <a:rPr lang="ru-RU" sz="1600" dirty="0" smtClean="0"/>
              <a:t>- профессиональное обучение </a:t>
            </a:r>
            <a:r>
              <a:rPr lang="ru-RU" sz="1600" dirty="0"/>
              <a:t>школьников на базе 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05734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ои документы\презентации\2014\Новый рисунок 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3330"/>
            <a:ext cx="8715436" cy="500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5628769"/>
            <a:ext cx="1835696" cy="12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06" y="0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ЗАСЕДАНИЕ ДИСКУССИОННОЙ ПЛОЩАДКИ</a:t>
            </a: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00760" y="1357298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entury Gothic" pitchFamily="34" charset="0"/>
              </a:rPr>
              <a:t>24.04.2019 г. Мурманск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17504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Спасибо за внимание!</a:t>
            </a:r>
            <a:endParaRPr lang="ru-RU" sz="2400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4171" y="572802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Century Gothic" panose="020B0502020202020204" pitchFamily="34" charset="0"/>
              </a:rPr>
              <a:t>Министр образования и науки</a:t>
            </a:r>
          </a:p>
          <a:p>
            <a:pPr eaLnBrk="1" hangingPunct="1"/>
            <a:r>
              <a:rPr lang="ru-RU" sz="1400" dirty="0">
                <a:latin typeface="Century Gothic" panose="020B0502020202020204" pitchFamily="34" charset="0"/>
              </a:rPr>
              <a:t>Мурманской области</a:t>
            </a:r>
          </a:p>
          <a:p>
            <a:pPr eaLnBrk="1" hangingPunct="1"/>
            <a:endParaRPr lang="ru-RU" sz="1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ru-RU" sz="1400" dirty="0">
                <a:latin typeface="Century Gothic" panose="020B0502020202020204" pitchFamily="34" charset="0"/>
              </a:rPr>
              <a:t>Ковшира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971662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10269</TotalTime>
  <Words>458</Words>
  <Application>Microsoft Office PowerPoint</Application>
  <PresentationFormat>Экран (4:3)</PresentationFormat>
  <Paragraphs>111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Брызгалова А.Е.</dc:creator>
  <cp:lastModifiedBy>Цимлянская</cp:lastModifiedBy>
  <cp:revision>715</cp:revision>
  <cp:lastPrinted>2019-04-24T07:22:44Z</cp:lastPrinted>
  <dcterms:modified xsi:type="dcterms:W3CDTF">2020-08-13T07:30:48Z</dcterms:modified>
</cp:coreProperties>
</file>